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10972800"/>
  <p:notesSz cx="10972800" cy="14630400"/>
  <p:embeddedFontLs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  <p:embeddedFont>
      <p:font typeface="Open Sans"/>
      <p:regular r:id="rId25"/>
    </p:embeddedFont>
    <p:embeddedFont>
      <p:font typeface="Open Sans"/>
      <p:regular r:id="rId26"/>
    </p:embeddedFont>
    <p:embeddedFont>
      <p:font typeface="Open Sans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image" Target="../media/image-12-7.png"/><Relationship Id="rId8" Type="http://schemas.openxmlformats.org/officeDocument/2006/relationships/image" Target="../media/image-12-8.svg"/><Relationship Id="rId9" Type="http://schemas.openxmlformats.org/officeDocument/2006/relationships/image" Target="../media/image-12-9.png"/><Relationship Id="rId10" Type="http://schemas.openxmlformats.org/officeDocument/2006/relationships/image" Target="../media/image-12-10.sv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athenagenai.com" TargetMode="External"/><Relationship Id="rId3" Type="http://schemas.openxmlformats.org/officeDocument/2006/relationships/hyperlink" Target="https://www.athenagenai.com/el" TargetMode="External"/><Relationship Id="rId1" Type="http://schemas.openxmlformats.org/officeDocument/2006/relationships/image" Target="../media/image-13-1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514249"/>
            <a:ext cx="705373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Automation Solution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4431983"/>
            <a:ext cx="13042821" cy="1711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Ευφυής Αυτοματισμός Δεδομένων με Ανθρώπινο Έλεγχο</a:t>
            </a:r>
            <a:endParaRPr lang="en-US" sz="5350" dirty="0"/>
          </a:p>
        </p:txBody>
      </p:sp>
      <p:sp>
        <p:nvSpPr>
          <p:cNvPr id="6" name="Text 3"/>
          <p:cNvSpPr/>
          <p:nvPr/>
        </p:nvSpPr>
        <p:spPr>
          <a:xfrm>
            <a:off x="793790" y="6441281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i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AthenaGen AI Solutions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706147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Δεκέμβριος 2025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633091" y="226219"/>
            <a:ext cx="136409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5600"/>
            <a:ext cx="684728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Τεχνολογία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793790" y="3099078"/>
            <a:ext cx="65857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Σύγχρονο</a:t>
            </a:r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&amp; Αξιόπιστο Stack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793790" y="4016812"/>
            <a:ext cx="4215289" cy="2254687"/>
          </a:xfrm>
          <a:prstGeom prst="roundRect">
            <a:avLst>
              <a:gd name="adj" fmla="val 1320"/>
            </a:avLst>
          </a:prstGeom>
          <a:solidFill>
            <a:srgbClr val="E9ECF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778" y="4215170"/>
            <a:ext cx="595313" cy="59531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489" y="4378762"/>
            <a:ext cx="267891" cy="2678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60922" y="50088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92148" y="5438061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&amp; FastAPI (ταχύτητα + σταθερότητα)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5207437" y="4016812"/>
            <a:ext cx="4215408" cy="2254687"/>
          </a:xfrm>
          <a:prstGeom prst="roundRect">
            <a:avLst>
              <a:gd name="adj" fmla="val 1320"/>
            </a:avLst>
          </a:prstGeom>
          <a:solidFill>
            <a:srgbClr val="E9ECF2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25" y="4215170"/>
            <a:ext cx="595313" cy="595313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1136" y="4378762"/>
            <a:ext cx="267891" cy="2678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74688" y="50088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5405795" y="5438061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Next.js &amp; React (modern UI/UX)</a:t>
            </a:r>
            <a:endParaRPr lang="en-US" sz="1550" dirty="0"/>
          </a:p>
        </p:txBody>
      </p:sp>
      <p:sp>
        <p:nvSpPr>
          <p:cNvPr id="14" name="Shape 8"/>
          <p:cNvSpPr/>
          <p:nvPr/>
        </p:nvSpPr>
        <p:spPr>
          <a:xfrm>
            <a:off x="9621203" y="4016812"/>
            <a:ext cx="4215289" cy="2254687"/>
          </a:xfrm>
          <a:prstGeom prst="roundRect">
            <a:avLst>
              <a:gd name="adj" fmla="val 1320"/>
            </a:avLst>
          </a:prstGeom>
          <a:solidFill>
            <a:srgbClr val="E9ECF2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191" y="4215170"/>
            <a:ext cx="595313" cy="595313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94902" y="4378762"/>
            <a:ext cx="267891" cy="26789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488335" y="50088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</a:t>
            </a:r>
            <a:endParaRPr lang="en-US" sz="1950" dirty="0"/>
          </a:p>
        </p:txBody>
      </p:sp>
      <p:sp>
        <p:nvSpPr>
          <p:cNvPr id="18" name="Text 10"/>
          <p:cNvSpPr/>
          <p:nvPr/>
        </p:nvSpPr>
        <p:spPr>
          <a:xfrm>
            <a:off x="9819561" y="5438061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 με pgvector (semantic search)</a:t>
            </a:r>
            <a:endParaRPr lang="en-US" sz="1550" dirty="0"/>
          </a:p>
        </p:txBody>
      </p:sp>
      <p:sp>
        <p:nvSpPr>
          <p:cNvPr id="19" name="Shape 11"/>
          <p:cNvSpPr/>
          <p:nvPr/>
        </p:nvSpPr>
        <p:spPr>
          <a:xfrm>
            <a:off x="793790" y="6469856"/>
            <a:ext cx="6422112" cy="1937147"/>
          </a:xfrm>
          <a:prstGeom prst="roundRect">
            <a:avLst>
              <a:gd name="adj" fmla="val 1537"/>
            </a:avLst>
          </a:prstGeom>
          <a:solidFill>
            <a:srgbClr val="E9ECF2"/>
          </a:solidFill>
          <a:ln/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7130" y="6668214"/>
            <a:ext cx="595313" cy="595313"/>
          </a:xfrm>
          <a:prstGeom prst="rect">
            <a:avLst/>
          </a:prstGeom>
        </p:spPr>
      </p:pic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0841" y="6831806"/>
            <a:ext cx="267891" cy="267891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2764393" y="74618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</a:t>
            </a:r>
            <a:endParaRPr lang="en-US" sz="1950" dirty="0"/>
          </a:p>
        </p:txBody>
      </p:sp>
      <p:sp>
        <p:nvSpPr>
          <p:cNvPr id="23" name="Text 13"/>
          <p:cNvSpPr/>
          <p:nvPr/>
        </p:nvSpPr>
        <p:spPr>
          <a:xfrm>
            <a:off x="992148" y="7891105"/>
            <a:ext cx="60253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Multilingual embeddings για Ελληνικά/Αγγλικά</a:t>
            </a:r>
            <a:endParaRPr lang="en-US" sz="1550" dirty="0"/>
          </a:p>
        </p:txBody>
      </p:sp>
      <p:sp>
        <p:nvSpPr>
          <p:cNvPr id="24" name="Shape 14"/>
          <p:cNvSpPr/>
          <p:nvPr/>
        </p:nvSpPr>
        <p:spPr>
          <a:xfrm>
            <a:off x="7414260" y="6469856"/>
            <a:ext cx="6422231" cy="1937147"/>
          </a:xfrm>
          <a:prstGeom prst="roundRect">
            <a:avLst>
              <a:gd name="adj" fmla="val 1537"/>
            </a:avLst>
          </a:prstGeom>
          <a:solidFill>
            <a:srgbClr val="E9ECF2"/>
          </a:solidFill>
          <a:ln/>
        </p:spPr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7719" y="6668214"/>
            <a:ext cx="595313" cy="595313"/>
          </a:xfrm>
          <a:prstGeom prst="rect">
            <a:avLst/>
          </a:prstGeom>
        </p:spPr>
      </p:pic>
      <p:pic>
        <p:nvPicPr>
          <p:cNvPr id="26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91430" y="6831806"/>
            <a:ext cx="267891" cy="267891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9384863" y="74618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</a:t>
            </a:r>
            <a:endParaRPr lang="en-US" sz="1950" dirty="0"/>
          </a:p>
        </p:txBody>
      </p:sp>
      <p:sp>
        <p:nvSpPr>
          <p:cNvPr id="28" name="Text 16"/>
          <p:cNvSpPr/>
          <p:nvPr/>
        </p:nvSpPr>
        <p:spPr>
          <a:xfrm>
            <a:off x="7612618" y="7891105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Sheets API, Excel, CSV export</a:t>
            </a:r>
            <a:endParaRPr lang="en-US" sz="1550" dirty="0"/>
          </a:p>
        </p:txBody>
      </p:sp>
      <p:sp>
        <p:nvSpPr>
          <p:cNvPr id="29" name="Text 17"/>
          <p:cNvSpPr/>
          <p:nvPr/>
        </p:nvSpPr>
        <p:spPr>
          <a:xfrm>
            <a:off x="793790" y="8630245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Τεχνολογίες που χρησιμοποιούν Google, Meta, Netflix</a:t>
            </a:r>
            <a:endParaRPr lang="en-US" sz="1950" dirty="0"/>
          </a:p>
        </p:txBody>
      </p:sp>
      <p:sp>
        <p:nvSpPr>
          <p:cNvPr id="30" name="Text 18"/>
          <p:cNvSpPr/>
          <p:nvPr/>
        </p:nvSpPr>
        <p:spPr>
          <a:xfrm>
            <a:off x="6633091" y="226219"/>
            <a:ext cx="136409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31" name="Text 19"/>
          <p:cNvSpPr/>
          <p:nvPr/>
        </p:nvSpPr>
        <p:spPr>
          <a:xfrm>
            <a:off x="14166056" y="10524292"/>
            <a:ext cx="32551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7228"/>
            <a:ext cx="684728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Χρονοδιάγραμμα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793790" y="2790706"/>
            <a:ext cx="66514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4-6 εβδομάδες</a:t>
            </a:r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μέχρι Go-Live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1017032" y="3931682"/>
            <a:ext cx="22860" cy="3794046"/>
          </a:xfrm>
          <a:prstGeom prst="roundRect">
            <a:avLst>
              <a:gd name="adj" fmla="val 130232"/>
            </a:avLst>
          </a:prstGeom>
          <a:solidFill>
            <a:srgbClr val="CFD2D8"/>
          </a:solidFill>
          <a:ln/>
        </p:spPr>
      </p:sp>
      <p:sp>
        <p:nvSpPr>
          <p:cNvPr id="5" name="Shape 3"/>
          <p:cNvSpPr/>
          <p:nvPr/>
        </p:nvSpPr>
        <p:spPr>
          <a:xfrm>
            <a:off x="1217414" y="4143494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CFD2D8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3931682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868204" y="3968889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2009418" y="39999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Εβδομάδα 1-2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2009418" y="4508421"/>
            <a:ext cx="3169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Ανάλυση, Design, Backend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1217414" y="5434608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CFD2D8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5222796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2" name="Text 10"/>
          <p:cNvSpPr/>
          <p:nvPr/>
        </p:nvSpPr>
        <p:spPr>
          <a:xfrm>
            <a:off x="868204" y="526000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2009418" y="52910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Εβδομάδα 3-4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2009418" y="5799534"/>
            <a:ext cx="316992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Dashboard, Google Sheets Integration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1217414" y="7043261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CFD2D8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6831449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7" name="Text 15"/>
          <p:cNvSpPr/>
          <p:nvPr/>
        </p:nvSpPr>
        <p:spPr>
          <a:xfrm>
            <a:off x="868204" y="686865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2009418" y="68996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Εβδομάδα 5-6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2009418" y="7408188"/>
            <a:ext cx="3169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Testing, Training, Deployment</a:t>
            </a:r>
            <a:endParaRPr lang="en-US" sz="15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1066" y="3931682"/>
            <a:ext cx="8173045" cy="4560451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93790" y="8938617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Εβδομαδιαία updates και demos καθ' όλη τη διάρκεια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6633091" y="226219"/>
            <a:ext cx="136409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14166056" y="10524292"/>
            <a:ext cx="32551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388"/>
            <a:ext cx="684728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Επόμενα Βήματα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793790" y="330386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Ας </a:t>
            </a:r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ξεκινήσουμε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793790" y="4221599"/>
            <a:ext cx="1304211" cy="706874"/>
          </a:xfrm>
          <a:prstGeom prst="roundRect">
            <a:avLst>
              <a:gd name="adj" fmla="val 4212"/>
            </a:avLst>
          </a:prstGeom>
          <a:solidFill>
            <a:srgbClr val="E9ECF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06354" y="4435435"/>
            <a:ext cx="279083" cy="2790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96358" y="4419957"/>
            <a:ext cx="21681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Έγκριση πρότασης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2197179" y="4918948"/>
            <a:ext cx="11540252" cy="11430"/>
          </a:xfrm>
          <a:prstGeom prst="roundRect">
            <a:avLst>
              <a:gd name="adj" fmla="val 260465"/>
            </a:avLst>
          </a:prstGeom>
          <a:solidFill>
            <a:srgbClr val="CFD2D8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5027652"/>
            <a:ext cx="2608540" cy="706874"/>
          </a:xfrm>
          <a:prstGeom prst="roundRect">
            <a:avLst>
              <a:gd name="adj" fmla="val 4212"/>
            </a:avLst>
          </a:prstGeom>
          <a:solidFill>
            <a:srgbClr val="E9ECF2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8459" y="5241488"/>
            <a:ext cx="279083" cy="27908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600688" y="5226010"/>
            <a:ext cx="57057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Kick-off meeting για οριστικοποίηση απαιτήσεων</a:t>
            </a:r>
            <a:endParaRPr lang="en-US" sz="1950" dirty="0"/>
          </a:p>
        </p:txBody>
      </p:sp>
      <p:sp>
        <p:nvSpPr>
          <p:cNvPr id="11" name="Shape 7"/>
          <p:cNvSpPr/>
          <p:nvPr/>
        </p:nvSpPr>
        <p:spPr>
          <a:xfrm>
            <a:off x="3501509" y="5725001"/>
            <a:ext cx="10235922" cy="11430"/>
          </a:xfrm>
          <a:prstGeom prst="roundRect">
            <a:avLst>
              <a:gd name="adj" fmla="val 260465"/>
            </a:avLst>
          </a:prstGeom>
          <a:solidFill>
            <a:srgbClr val="CFD2D8"/>
          </a:solidFill>
          <a:ln/>
        </p:spPr>
      </p:sp>
      <p:sp>
        <p:nvSpPr>
          <p:cNvPr id="12" name="Shape 8"/>
          <p:cNvSpPr/>
          <p:nvPr/>
        </p:nvSpPr>
        <p:spPr>
          <a:xfrm>
            <a:off x="793790" y="5833705"/>
            <a:ext cx="3912751" cy="706874"/>
          </a:xfrm>
          <a:prstGeom prst="roundRect">
            <a:avLst>
              <a:gd name="adj" fmla="val 4212"/>
            </a:avLst>
          </a:prstGeom>
          <a:solidFill>
            <a:srgbClr val="E9ECF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0564" y="6047542"/>
            <a:ext cx="279083" cy="27908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904899" y="6032063"/>
            <a:ext cx="21830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Έναρξη ανάπτυξης</a:t>
            </a:r>
            <a:endParaRPr lang="en-US" sz="1950" dirty="0"/>
          </a:p>
        </p:txBody>
      </p:sp>
      <p:sp>
        <p:nvSpPr>
          <p:cNvPr id="15" name="Shape 10"/>
          <p:cNvSpPr/>
          <p:nvPr/>
        </p:nvSpPr>
        <p:spPr>
          <a:xfrm>
            <a:off x="4805720" y="6531054"/>
            <a:ext cx="8931712" cy="11430"/>
          </a:xfrm>
          <a:prstGeom prst="roundRect">
            <a:avLst>
              <a:gd name="adj" fmla="val 260465"/>
            </a:avLst>
          </a:prstGeom>
          <a:solidFill>
            <a:srgbClr val="CFD2D8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6639758"/>
            <a:ext cx="5217081" cy="706874"/>
          </a:xfrm>
          <a:prstGeom prst="roundRect">
            <a:avLst>
              <a:gd name="adj" fmla="val 4212"/>
            </a:avLst>
          </a:prstGeom>
          <a:solidFill>
            <a:srgbClr val="E9ECF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62789" y="6853595"/>
            <a:ext cx="279083" cy="27908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09228" y="6838117"/>
            <a:ext cx="34470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Εβδομαδιαία progress demos</a:t>
            </a:r>
            <a:endParaRPr lang="en-US" sz="1950" dirty="0"/>
          </a:p>
        </p:txBody>
      </p:sp>
      <p:sp>
        <p:nvSpPr>
          <p:cNvPr id="19" name="Shape 13"/>
          <p:cNvSpPr/>
          <p:nvPr/>
        </p:nvSpPr>
        <p:spPr>
          <a:xfrm>
            <a:off x="6110049" y="7337108"/>
            <a:ext cx="7627382" cy="11430"/>
          </a:xfrm>
          <a:prstGeom prst="roundRect">
            <a:avLst>
              <a:gd name="adj" fmla="val 260465"/>
            </a:avLst>
          </a:prstGeom>
          <a:solidFill>
            <a:srgbClr val="CFD2D8"/>
          </a:solidFill>
          <a:ln/>
        </p:spPr>
      </p:sp>
      <p:sp>
        <p:nvSpPr>
          <p:cNvPr id="20" name="Shape 14"/>
          <p:cNvSpPr/>
          <p:nvPr/>
        </p:nvSpPr>
        <p:spPr>
          <a:xfrm>
            <a:off x="793790" y="7445812"/>
            <a:ext cx="6521410" cy="706874"/>
          </a:xfrm>
          <a:prstGeom prst="roundRect">
            <a:avLst>
              <a:gd name="adj" fmla="val 4212"/>
            </a:avLst>
          </a:prstGeom>
          <a:solidFill>
            <a:srgbClr val="E9ECF2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14894" y="7659648"/>
            <a:ext cx="279083" cy="27908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13558" y="7644170"/>
            <a:ext cx="26606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Go-live και εκπαίδευση</a:t>
            </a:r>
            <a:endParaRPr lang="en-US" sz="1950" dirty="0"/>
          </a:p>
        </p:txBody>
      </p:sp>
      <p:sp>
        <p:nvSpPr>
          <p:cNvPr id="23" name="Text 16"/>
          <p:cNvSpPr/>
          <p:nvPr/>
        </p:nvSpPr>
        <p:spPr>
          <a:xfrm>
            <a:off x="793790" y="8450342"/>
            <a:ext cx="539948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Είμαστε έτοιμοι να ξεκινήσουμε άμεσα</a:t>
            </a:r>
            <a:endParaRPr lang="en-US" sz="2300" dirty="0"/>
          </a:p>
        </p:txBody>
      </p:sp>
      <p:sp>
        <p:nvSpPr>
          <p:cNvPr id="24" name="Text 17"/>
          <p:cNvSpPr/>
          <p:nvPr/>
        </p:nvSpPr>
        <p:spPr>
          <a:xfrm>
            <a:off x="6633091" y="226219"/>
            <a:ext cx="136409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25" name="Text 18"/>
          <p:cNvSpPr/>
          <p:nvPr/>
        </p:nvSpPr>
        <p:spPr>
          <a:xfrm>
            <a:off x="14166056" y="10524292"/>
            <a:ext cx="32551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936558"/>
            <a:ext cx="8984694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750"/>
              </a:lnSpc>
              <a:buNone/>
            </a:pPr>
            <a:r>
              <a:rPr lang="en-US" sz="78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Ευχαριστούμε!</a:t>
            </a:r>
            <a:endParaRPr lang="en-US" sz="7800" dirty="0"/>
          </a:p>
        </p:txBody>
      </p:sp>
      <p:sp>
        <p:nvSpPr>
          <p:cNvPr id="5" name="Text 2"/>
          <p:cNvSpPr/>
          <p:nvPr/>
        </p:nvSpPr>
        <p:spPr>
          <a:xfrm>
            <a:off x="793790" y="4375309"/>
            <a:ext cx="8984694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Είμαστε στη διάθεσή σας για ερωτήσεις!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5813822"/>
            <a:ext cx="898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6329720"/>
            <a:ext cx="496097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Ας μετατρέψουμε τις ώρες σε λεπτά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93790" y="6900148"/>
            <a:ext cx="898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7416046"/>
            <a:ext cx="54483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AthenaGen AI Solutions</a:t>
            </a:r>
            <a:endParaRPr lang="en-US" sz="3900" dirty="0"/>
          </a:p>
        </p:txBody>
      </p:sp>
      <p:sp>
        <p:nvSpPr>
          <p:cNvPr id="10" name="Text 7"/>
          <p:cNvSpPr/>
          <p:nvPr/>
        </p:nvSpPr>
        <p:spPr>
          <a:xfrm>
            <a:off x="10270212" y="2916793"/>
            <a:ext cx="35738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270212" y="3412927"/>
            <a:ext cx="35738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270212" y="3909060"/>
            <a:ext cx="35738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70212" y="44249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Επικοινωνία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0270212" y="4995386"/>
            <a:ext cx="35738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info@athenagenai.com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270212" y="5491520"/>
            <a:ext cx="35738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Website: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www.athenagen.com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270212" y="5987653"/>
            <a:ext cx="35738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Τηλέφωνο: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+30 21 0260 2471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270212" y="6483787"/>
            <a:ext cx="35738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Διεύθυνση: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Λεωφόρος Κηφισίας 166Α, Αθήνα, GR 15126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10270212" y="7297460"/>
            <a:ext cx="35738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633091" y="226219"/>
            <a:ext cx="136409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14166056" y="10524292"/>
            <a:ext cx="32551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13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2223"/>
            <a:ext cx="684728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Το Πρόβλημα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793790" y="3695700"/>
            <a:ext cx="74025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 ώρες την ημέρα</a:t>
            </a:r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σε copy-paste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4613434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Η ομάδα σας ξοδεύει πολύτιμο χρόνο σε: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5233630"/>
            <a:ext cx="6422231" cy="1189196"/>
          </a:xfrm>
          <a:prstGeom prst="roundRect">
            <a:avLst>
              <a:gd name="adj" fmla="val 2503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15008" y="5454848"/>
            <a:ext cx="261151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Αντιγραφή δεδομένων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15008" y="588406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Αντιγραφή δεδομένων από emails σε spreadsheets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5233630"/>
            <a:ext cx="6422231" cy="1189196"/>
          </a:xfrm>
          <a:prstGeom prst="roundRect">
            <a:avLst>
              <a:gd name="adj" fmla="val 2503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35597" y="5454848"/>
            <a:ext cx="29613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Χειροκίνητη καταχώρηση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635597" y="588406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Χειροκίνητη καταχώρηση τιμολογίων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6621185"/>
            <a:ext cx="6422231" cy="1189196"/>
          </a:xfrm>
          <a:prstGeom prst="roundRect">
            <a:avLst>
              <a:gd name="adj" fmla="val 2503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15008" y="6842403"/>
            <a:ext cx="29823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Αναζήτηση πληροφοριών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1015008" y="727162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Αναζήτηση πληροφοριών σε διάσπαρτα αρχεία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414379" y="6621185"/>
            <a:ext cx="6422231" cy="1189196"/>
          </a:xfrm>
          <a:prstGeom prst="roundRect">
            <a:avLst>
              <a:gd name="adj" fmla="val 2503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35597" y="68424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Διόρθωση λαθών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635597" y="727162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Διόρθωση λαθών από χειροκίνητη πληκτρολόγηση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93790" y="8033623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Αποτέλεσμα:</a:t>
            </a:r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€33,000/έτος</a:t>
            </a:r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σε χαμένες ανθρωποώρες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6633091" y="226219"/>
            <a:ext cx="136409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14245471" y="10524292"/>
            <a:ext cx="24610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0"/>
            <a:ext cx="658368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1300"/>
            <a:ext cx="6459141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Η Λύση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793790" y="3934778"/>
            <a:ext cx="645914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Αυτοματισμός με </a:t>
            </a:r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Ανθρώπινο Έλεγχο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5472589"/>
            <a:ext cx="645914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Μια πλατφόρμα που: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6092785"/>
            <a:ext cx="64591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Διαβάζει αυτόματα emails, φόρμες και τιμολόγια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6479738"/>
            <a:ext cx="64591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Εξάγει τα δεδομένα χωρίς ανθρώπινη παρέμβαση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866692"/>
            <a:ext cx="64591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Σας δείχνει τα αποτελέσματα για έλεγχο και έγκριση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7253645"/>
            <a:ext cx="64591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Στέλνει τα εγκεκριμένα δεδομένα στο Google Sheets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7794427"/>
            <a:ext cx="645914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Εσείς ελέγχετε</a:t>
            </a:r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το σύστημα εκτελεί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502122" y="226219"/>
            <a:ext cx="140577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661791" y="10524292"/>
            <a:ext cx="24610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3371"/>
            <a:ext cx="684728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Πώς Λειτουργεί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793790" y="3356848"/>
            <a:ext cx="993374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Από το email στο spreadsheet σε </a:t>
            </a:r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 βήματα</a:t>
            </a:r>
            <a:endParaRPr lang="en-US" sz="3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274582"/>
            <a:ext cx="6521410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52667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Λήψη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5695950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 ή φόρμα φτάνει στο σύστημα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274582"/>
            <a:ext cx="6521410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3558" y="52667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Εξαγωγή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513558" y="5695950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διαβάζει και εντοπίζει τα δεδομένα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11848"/>
            <a:ext cx="6521410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2148" y="72039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Έλεγχος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92148" y="7633216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Εσείς βλέπετε και εγκρίνετε με ένα κλικ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6211848"/>
            <a:ext cx="6521410" cy="7937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3558" y="72039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Αποθήκευση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513558" y="7633216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Αυτόματη ενημέρωση του Google Sheets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93790" y="8372356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Χρόνος: </a:t>
            </a:r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λεπτό</a:t>
            </a:r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αντί 10</a:t>
            </a:r>
            <a:endParaRPr lang="en-US" sz="1950" dirty="0"/>
          </a:p>
        </p:txBody>
      </p:sp>
      <p:sp>
        <p:nvSpPr>
          <p:cNvPr id="17" name="Text 11"/>
          <p:cNvSpPr/>
          <p:nvPr/>
        </p:nvSpPr>
        <p:spPr>
          <a:xfrm>
            <a:off x="6633091" y="226219"/>
            <a:ext cx="136409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18" name="Text 12"/>
          <p:cNvSpPr/>
          <p:nvPr/>
        </p:nvSpPr>
        <p:spPr>
          <a:xfrm>
            <a:off x="14245471" y="10524292"/>
            <a:ext cx="24610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204"/>
            <a:ext cx="7915513" cy="770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Κεντρικός Πίνακας Ελέγχου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93790" y="1718429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Όλα</a:t>
            </a:r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σε μία οθόνη</a:t>
            </a:r>
            <a:endParaRPr lang="en-US" sz="3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45343"/>
            <a:ext cx="8099227" cy="66355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0236398" y="2745343"/>
            <a:ext cx="3607713" cy="1100495"/>
          </a:xfrm>
          <a:prstGeom prst="roundRect">
            <a:avLst>
              <a:gd name="adj" fmla="val 2435"/>
            </a:avLst>
          </a:prstGeom>
          <a:solidFill>
            <a:srgbClr val="E9ECF2"/>
          </a:solidFill>
          <a:ln/>
        </p:spPr>
      </p:sp>
      <p:sp>
        <p:nvSpPr>
          <p:cNvPr id="6" name="Text 3"/>
          <p:cNvSpPr/>
          <p:nvPr/>
        </p:nvSpPr>
        <p:spPr>
          <a:xfrm>
            <a:off x="10510004" y="2923937"/>
            <a:ext cx="306038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Σημασιολογική Αναζήτηση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414992" y="3381494"/>
            <a:ext cx="325052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Βρείτε εγγραφές με φυσική γλώσσα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236398" y="4024432"/>
            <a:ext cx="3607713" cy="1386245"/>
          </a:xfrm>
          <a:prstGeom prst="roundRect">
            <a:avLst>
              <a:gd name="adj" fmla="val 1933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10915531" y="4203025"/>
            <a:ext cx="224944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 Κάρτες Στατιστικών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414992" y="4660583"/>
            <a:ext cx="32505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Σύνολο, Εκκρεμεί, Εγκρίθηκε, Απορρίφθηκε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236398" y="5589270"/>
            <a:ext cx="3607713" cy="1386245"/>
          </a:xfrm>
          <a:prstGeom prst="roundRect">
            <a:avLst>
              <a:gd name="adj" fmla="val 1933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10923865" y="576786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Διαγράμματα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14992" y="6225421"/>
            <a:ext cx="32505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Κατανομή ανά κατάσταση και τύπο εγγραφής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10236398" y="7154108"/>
            <a:ext cx="3607713" cy="1100495"/>
          </a:xfrm>
          <a:prstGeom prst="roundRect">
            <a:avLst>
              <a:gd name="adj" fmla="val 2435"/>
            </a:avLst>
          </a:prstGeom>
          <a:solidFill>
            <a:srgbClr val="E9ECF2"/>
          </a:solidFill>
          <a:ln/>
        </p:spPr>
      </p:sp>
      <p:sp>
        <p:nvSpPr>
          <p:cNvPr id="15" name="Text 12"/>
          <p:cNvSpPr/>
          <p:nvPr/>
        </p:nvSpPr>
        <p:spPr>
          <a:xfrm>
            <a:off x="10654070" y="7332702"/>
            <a:ext cx="277225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Πρόσφατη Δραστηριότητα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414992" y="7790259"/>
            <a:ext cx="325052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 feed τελευταίων ενεργειών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10236398" y="8433197"/>
            <a:ext cx="3607713" cy="1100495"/>
          </a:xfrm>
          <a:prstGeom prst="roundRect">
            <a:avLst>
              <a:gd name="adj" fmla="val 2435"/>
            </a:avLst>
          </a:prstGeom>
          <a:solidFill>
            <a:srgbClr val="E9ECF2"/>
          </a:solidFill>
          <a:ln/>
        </p:spPr>
      </p:sp>
      <p:sp>
        <p:nvSpPr>
          <p:cNvPr id="18" name="Text 15"/>
          <p:cNvSpPr/>
          <p:nvPr/>
        </p:nvSpPr>
        <p:spPr>
          <a:xfrm>
            <a:off x="10923865" y="861179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Γρήγορες Ενέργειες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414992" y="9069348"/>
            <a:ext cx="325052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Εξαγωγή, Έλεγχος, Export με ένα κλικ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93790" y="9935408"/>
            <a:ext cx="130428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visibility σε όλη τη διαδικασία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626185" y="226219"/>
            <a:ext cx="1377910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14227016" y="10524292"/>
            <a:ext cx="26455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863"/>
            <a:ext cx="9386649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Σημασιολογική Αναζήτηση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793790" y="2156341"/>
            <a:ext cx="95495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Βρείτε ό,τι χρειάζεστε με </a:t>
            </a:r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φυσική γλώσσα</a:t>
            </a:r>
            <a:endParaRPr lang="en-US" sz="3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97317"/>
            <a:ext cx="7226141" cy="37808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11659" y="3252668"/>
            <a:ext cx="5332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Αναζήτηση σε Ελληνικά και Αγγλικά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8511659" y="3639622"/>
            <a:ext cx="5332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Φιλτράρισμα ανά τύπο (Φόρμες, Emails, Τιμολόγια)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511659" y="4026575"/>
            <a:ext cx="53324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Φιλτράρισμα ανά κατάσταση (Εκκρεμεί, Εγκρίθηκε, κλπ)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511659" y="4731068"/>
            <a:ext cx="5332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Εύρεση εννοιολογικά παρόμοιων εγγραφών με AI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8511659" y="5227201"/>
            <a:ext cx="5332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Παραδείγματα:</a:t>
            </a:r>
            <a:endParaRPr lang="en-US" sz="15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1659" y="5767983"/>
            <a:ext cx="496133" cy="49613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511659" y="6512123"/>
            <a:ext cx="5332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"υπηρεσίες IT support"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βρίσκει σχετικά αιτήματα</a:t>
            </a:r>
            <a:endParaRPr lang="en-US" sz="15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1659" y="7226498"/>
            <a:ext cx="496133" cy="4961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511659" y="7970639"/>
            <a:ext cx="5332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"CloudTech τιμολόγιο"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βρίσκει τιμολόγια πελάτη</a:t>
            </a:r>
            <a:endParaRPr lang="en-US" sz="15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1659" y="8685014"/>
            <a:ext cx="496133" cy="49613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511659" y="9429155"/>
            <a:ext cx="5332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"επείγον"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βρίσκει urgent requests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6633091" y="226219"/>
            <a:ext cx="136409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17" name="Text 11"/>
          <p:cNvSpPr/>
          <p:nvPr/>
        </p:nvSpPr>
        <p:spPr>
          <a:xfrm>
            <a:off x="14245471" y="10524292"/>
            <a:ext cx="24610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109728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825" y="2335292"/>
            <a:ext cx="6843832" cy="63020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50463"/>
            <a:ext cx="5727621" cy="1626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400"/>
              </a:lnSpc>
              <a:buNone/>
            </a:pPr>
            <a:r>
              <a:rPr lang="en-US" sz="51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Human-in-the-Loop</a:t>
            </a:r>
            <a:endParaRPr lang="en-US" sz="5100" dirty="0"/>
          </a:p>
        </p:txBody>
      </p:sp>
      <p:sp>
        <p:nvSpPr>
          <p:cNvPr id="5" name="Text 1"/>
          <p:cNvSpPr/>
          <p:nvPr/>
        </p:nvSpPr>
        <p:spPr>
          <a:xfrm>
            <a:off x="793790" y="2759631"/>
            <a:ext cx="57276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Πλήρης έλεγχος</a:t>
            </a:r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στα χέρια σας</a:t>
            </a:r>
            <a:endParaRPr lang="en-US" sz="3700" dirty="0"/>
          </a:p>
        </p:txBody>
      </p:sp>
      <p:sp>
        <p:nvSpPr>
          <p:cNvPr id="6" name="Text 2"/>
          <p:cNvSpPr/>
          <p:nvPr/>
        </p:nvSpPr>
        <p:spPr>
          <a:xfrm>
            <a:off x="793790" y="4013240"/>
            <a:ext cx="57276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Πριν αποθηκευτεί οτιδήποτε:</a:t>
            </a:r>
            <a:endParaRPr lang="en-US" sz="3700" dirty="0"/>
          </a:p>
        </p:txBody>
      </p:sp>
      <p:sp>
        <p:nvSpPr>
          <p:cNvPr id="7" name="Text 3"/>
          <p:cNvSpPr/>
          <p:nvPr/>
        </p:nvSpPr>
        <p:spPr>
          <a:xfrm>
            <a:off x="793790" y="5474256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71674"/>
            <a:ext cx="5727621" cy="228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3790" y="5911572"/>
            <a:ext cx="340471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Βλέπετε τα εξαγμένα δεδομένα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93790" y="6536055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814661"/>
            <a:ext cx="5727621" cy="228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6973372"/>
            <a:ext cx="547223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Μπορείτε να διορθώσετε τα εξαγώμενα δεδομένα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93790" y="7597854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7857649"/>
            <a:ext cx="5727621" cy="2286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93790" y="8035171"/>
            <a:ext cx="297977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Επιλέγετε Approve ή Reject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793790" y="8659654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8900636"/>
            <a:ext cx="5727621" cy="2286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9096970"/>
            <a:ext cx="560260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Καμία αυτόματη δράση χωρίς τη συγκατάθεσή σας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793790" y="9745028"/>
            <a:ext cx="572762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Αυτοματισμός που σέβεται τον άνθρωπο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5761911" y="226219"/>
            <a:ext cx="141446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21" name="Text 13"/>
          <p:cNvSpPr/>
          <p:nvPr/>
        </p:nvSpPr>
        <p:spPr>
          <a:xfrm>
            <a:off x="6921579" y="10524292"/>
            <a:ext cx="25479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4411"/>
            <a:ext cx="684728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Οικονομικό Όφελος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793790" y="405788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Πριν και </a:t>
            </a:r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Μετά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793790" y="4975622"/>
            <a:ext cx="13042821" cy="2298859"/>
          </a:xfrm>
          <a:prstGeom prst="roundRect">
            <a:avLst>
              <a:gd name="adj" fmla="val 129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983242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5109924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214705" y="5109924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Σήμερα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122932" y="5109924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Με αυτοματισμό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5554147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887" y="5680829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Χρόνος/εγγραφή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214705" y="5680829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λεπτά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122932" y="5680829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λεπτό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6125051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6251734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Ώρες/ημέρα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214705" y="6251734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8+ ώρες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122932" y="6251734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&lt;1 ώρα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6695956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9887" y="6822638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Ετήσιο κόστος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6214705" y="6822638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€33,000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0122932" y="682263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€4,000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93790" y="7572137"/>
            <a:ext cx="550890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Εξοικονόμηση: ~€29,000/έτος</a:t>
            </a:r>
            <a:endParaRPr lang="en-US" sz="3100" dirty="0"/>
          </a:p>
        </p:txBody>
      </p:sp>
      <p:sp>
        <p:nvSpPr>
          <p:cNvPr id="22" name="Text 20"/>
          <p:cNvSpPr/>
          <p:nvPr/>
        </p:nvSpPr>
        <p:spPr>
          <a:xfrm>
            <a:off x="6633091" y="226219"/>
            <a:ext cx="136409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14245471" y="10524292"/>
            <a:ext cx="24610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0950"/>
            <a:ext cx="694896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 on Investment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793790" y="399442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Γρήγορη</a:t>
            </a:r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απόσβεση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5011341"/>
            <a:ext cx="41821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€8K-€10K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644372" y="59143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Κόστος ανάπτυξης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6343531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(εφάπαξ)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23986" y="5011341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€1K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6074688" y="59143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Λειτουργικό κόστος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223986" y="6343531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/έτος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654302" y="5011341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€29K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10495121" y="5914311"/>
            <a:ext cx="25005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Ετήσια εξοικονόμηση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654302" y="6343531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/έτος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6983461"/>
            <a:ext cx="13042821" cy="32385"/>
          </a:xfrm>
          <a:prstGeom prst="rect">
            <a:avLst/>
          </a:prstGeom>
          <a:solidFill>
            <a:srgbClr val="15213F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7437358"/>
            <a:ext cx="432256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Απόσβεση σε 4-6 μήνες</a:t>
            </a:r>
            <a:endParaRPr lang="en-US" sz="3100" dirty="0"/>
          </a:p>
        </p:txBody>
      </p:sp>
      <p:sp>
        <p:nvSpPr>
          <p:cNvPr id="15" name="Text 13"/>
          <p:cNvSpPr/>
          <p:nvPr/>
        </p:nvSpPr>
        <p:spPr>
          <a:xfrm>
            <a:off x="7564874" y="7486888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Από τον 6ο μήνα και μετά: </a:t>
            </a:r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Καθαρό κέρδος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6633091" y="226219"/>
            <a:ext cx="136409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TechFlow Solutions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14245471" y="10524292"/>
            <a:ext cx="24610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2025-12-23T18:57:03Z</dcterms:created>
  <dcterms:modified xsi:type="dcterms:W3CDTF">2025-12-23T18:57:03Z</dcterms:modified>
</cp:coreProperties>
</file>